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16" autoAdjust="0"/>
    <p:restoredTop sz="82796" autoAdjust="0"/>
  </p:normalViewPr>
  <p:slideViewPr>
    <p:cSldViewPr>
      <p:cViewPr>
        <p:scale>
          <a:sx n="50" d="100"/>
          <a:sy n="50" d="100"/>
        </p:scale>
        <p:origin x="-18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F0464-7840-45CB-A8DC-AA0147B21E16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22479-2FE1-4707-B793-15867DD0E4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22479-2FE1-4707-B793-15867DD0E47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B1E7C5-D25A-460E-B6BF-DD8BFDCCEE7C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D566788-D8C3-47DF-9F24-065F2D239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ля школы\Алёна\Алёна К\Флип и презен\карт\42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214686"/>
            <a:ext cx="1844402" cy="18444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25882" y="357166"/>
            <a:ext cx="6664005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 себя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подготовки  выпускников.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1643050"/>
            <a:ext cx="1369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«1»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077072"/>
            <a:ext cx="3656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Составила учитель биологии</a:t>
            </a:r>
          </a:p>
          <a:p>
            <a:r>
              <a:rPr lang="ru-RU" b="1" dirty="0" smtClean="0"/>
              <a:t>Г.У.Качарской средней школы</a:t>
            </a:r>
          </a:p>
          <a:p>
            <a:r>
              <a:rPr lang="ru-RU" b="1" dirty="0" smtClean="0"/>
              <a:t>Кононцева А.В.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0904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</a:rPr>
              <a:t>  </a:t>
            </a:r>
            <a:r>
              <a:rPr lang="ru-RU" sz="3000" b="1" dirty="0" smtClean="0"/>
              <a:t>1</a:t>
            </a:r>
            <a:r>
              <a:rPr lang="ru-RU" sz="3000" b="1" i="1" dirty="0" smtClean="0">
                <a:latin typeface="Comic Sans MS" pitchFamily="66" charset="0"/>
              </a:rPr>
              <a:t>) размножении спорами </a:t>
            </a:r>
            <a:br>
              <a:rPr lang="ru-RU" sz="3000" b="1" i="1" dirty="0" smtClean="0">
                <a:latin typeface="Comic Sans MS" pitchFamily="66" charset="0"/>
              </a:rPr>
            </a:br>
            <a:r>
              <a:rPr lang="ru-RU" sz="3000" b="1" i="1" dirty="0" smtClean="0">
                <a:latin typeface="Comic Sans MS" pitchFamily="66" charset="0"/>
              </a:rPr>
              <a:t>2) наличии листьев и стебля </a:t>
            </a:r>
            <a:br>
              <a:rPr lang="ru-RU" sz="3000" b="1" i="1" dirty="0" smtClean="0">
                <a:latin typeface="Comic Sans MS" pitchFamily="66" charset="0"/>
              </a:rPr>
            </a:br>
            <a:r>
              <a:rPr lang="ru-RU" sz="3000" b="1" i="1" dirty="0" smtClean="0">
                <a:latin typeface="Comic Sans MS" pitchFamily="66" charset="0"/>
              </a:rPr>
              <a:t>3) оплодотворении, которое происходит вне водной среды </a:t>
            </a:r>
            <a:br>
              <a:rPr lang="ru-RU" sz="3000" b="1" i="1" dirty="0" smtClean="0">
                <a:latin typeface="Comic Sans MS" pitchFamily="66" charset="0"/>
              </a:rPr>
            </a:br>
            <a:r>
              <a:rPr lang="ru-RU" sz="3000" b="1" i="1" dirty="0" smtClean="0">
                <a:latin typeface="Comic Sans MS" pitchFamily="66" charset="0"/>
              </a:rPr>
              <a:t>4) автотрофном способе питания </a:t>
            </a:r>
            <a:br>
              <a:rPr lang="ru-RU" sz="3000" b="1" i="1" dirty="0" smtClean="0">
                <a:latin typeface="Comic Sans MS" pitchFamily="66" charset="0"/>
              </a:rPr>
            </a:br>
            <a:r>
              <a:rPr lang="ru-RU" sz="3000" b="1" i="1" dirty="0" smtClean="0">
                <a:latin typeface="Comic Sans MS" pitchFamily="66" charset="0"/>
              </a:rPr>
              <a:t>5) перекрёстном опылении насекомыми </a:t>
            </a:r>
            <a:br>
              <a:rPr lang="ru-RU" sz="3000" b="1" i="1" dirty="0" smtClean="0">
                <a:latin typeface="Comic Sans MS" pitchFamily="66" charset="0"/>
              </a:rPr>
            </a:br>
            <a:r>
              <a:rPr lang="ru-RU" sz="3000" b="1" i="1" dirty="0" smtClean="0">
                <a:latin typeface="Comic Sans MS" pitchFamily="66" charset="0"/>
              </a:rPr>
              <a:t>6) преобладании среди них древесных форм</a:t>
            </a:r>
            <a:endParaRPr lang="ru-RU" sz="3000" b="1" i="1" dirty="0">
              <a:latin typeface="Comic Sans MS" pitchFamily="66" charset="0"/>
            </a:endParaRPr>
          </a:p>
        </p:txBody>
      </p:sp>
      <p:pic>
        <p:nvPicPr>
          <p:cNvPr id="1026" name="Picture 2" descr="D:\для школы\Алёна\Алёна К\Флип и презен\карт\97313450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0726" y="5667375"/>
            <a:ext cx="1073274" cy="1190625"/>
          </a:xfrm>
          <a:prstGeom prst="rect">
            <a:avLst/>
          </a:prstGeom>
          <a:noFill/>
        </p:spPr>
      </p:pic>
      <p:pic>
        <p:nvPicPr>
          <p:cNvPr id="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1928802"/>
            <a:ext cx="428596" cy="428596"/>
          </a:xfrm>
          <a:prstGeom prst="rect">
            <a:avLst/>
          </a:prstGeom>
          <a:noFill/>
        </p:spPr>
      </p:pic>
      <p:pic>
        <p:nvPicPr>
          <p:cNvPr id="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2928934"/>
            <a:ext cx="428628" cy="428628"/>
          </a:xfrm>
          <a:prstGeom prst="rect">
            <a:avLst/>
          </a:prstGeom>
          <a:noFill/>
        </p:spPr>
      </p:pic>
      <p:pic>
        <p:nvPicPr>
          <p:cNvPr id="7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3786190"/>
            <a:ext cx="428596" cy="428596"/>
          </a:xfrm>
          <a:prstGeom prst="rect">
            <a:avLst/>
          </a:prstGeom>
          <a:noFill/>
        </p:spPr>
      </p:pic>
      <p:pic>
        <p:nvPicPr>
          <p:cNvPr id="8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2500306"/>
            <a:ext cx="428596" cy="428596"/>
          </a:xfrm>
          <a:prstGeom prst="rect">
            <a:avLst/>
          </a:prstGeom>
          <a:noFill/>
        </p:spPr>
      </p:pic>
      <p:pic>
        <p:nvPicPr>
          <p:cNvPr id="9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1090" y="5214950"/>
            <a:ext cx="428628" cy="428628"/>
          </a:xfrm>
          <a:prstGeom prst="rect">
            <a:avLst/>
          </a:prstGeom>
          <a:noFill/>
        </p:spPr>
      </p:pic>
      <p:pic>
        <p:nvPicPr>
          <p:cNvPr id="10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357694"/>
            <a:ext cx="428628" cy="42862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285728"/>
            <a:ext cx="9144001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Сходство мхов и папоротников проявляется в</a:t>
            </a:r>
            <a:r>
              <a:rPr lang="ru-RU" sz="5400" dirty="0" smtClean="0">
                <a:solidFill>
                  <a:srgbClr val="0070C0"/>
                </a:solidFill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643050"/>
            <a:ext cx="8147248" cy="4378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Comic Sans MS" pitchFamily="66" charset="0"/>
              </a:rPr>
              <a:t>  1) испуг при сильном неожиданном звуке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2) выделение слюны во время еды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3) езда на велосипеде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4) выполнение приказа начальника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5) выделение адреналина при стрессе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6) соблюдение режима дня</a:t>
            </a:r>
            <a:endParaRPr lang="ru-RU" sz="3200" b="1" i="1" dirty="0">
              <a:latin typeface="Comic Sans MS" pitchFamily="66" charset="0"/>
            </a:endParaRPr>
          </a:p>
        </p:txBody>
      </p:sp>
      <p:pic>
        <p:nvPicPr>
          <p:cNvPr id="2050" name="Picture 2" descr="D:\для школы\Алёна\Алёна К\Флип и презен\карт\11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4869160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01024" y="1785926"/>
            <a:ext cx="428596" cy="428596"/>
          </a:xfrm>
          <a:prstGeom prst="rect">
            <a:avLst/>
          </a:prstGeom>
          <a:noFill/>
        </p:spPr>
      </p:pic>
      <p:pic>
        <p:nvPicPr>
          <p:cNvPr id="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6710" y="3714752"/>
            <a:ext cx="428628" cy="428628"/>
          </a:xfrm>
          <a:prstGeom prst="rect">
            <a:avLst/>
          </a:prstGeom>
          <a:noFill/>
        </p:spPr>
      </p:pic>
      <p:pic>
        <p:nvPicPr>
          <p:cNvPr id="7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710" y="2786058"/>
            <a:ext cx="428596" cy="428596"/>
          </a:xfrm>
          <a:prstGeom prst="rect">
            <a:avLst/>
          </a:prstGeom>
          <a:noFill/>
        </p:spPr>
      </p:pic>
      <p:pic>
        <p:nvPicPr>
          <p:cNvPr id="8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3214686"/>
            <a:ext cx="428628" cy="428628"/>
          </a:xfrm>
          <a:prstGeom prst="rect">
            <a:avLst/>
          </a:prstGeom>
          <a:noFill/>
        </p:spPr>
      </p:pic>
      <p:pic>
        <p:nvPicPr>
          <p:cNvPr id="9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4214818"/>
            <a:ext cx="428596" cy="428596"/>
          </a:xfrm>
          <a:prstGeom prst="rect">
            <a:avLst/>
          </a:prstGeom>
          <a:noFill/>
        </p:spPr>
      </p:pic>
      <p:pic>
        <p:nvPicPr>
          <p:cNvPr id="10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5143512"/>
            <a:ext cx="428628" cy="42862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21429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Выберите примеры безусловных рефлексов человека. 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700808"/>
            <a:ext cx="8147248" cy="4306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 </a:t>
            </a:r>
            <a:r>
              <a:rPr lang="ru-RU" sz="3200" b="1" i="1" dirty="0" smtClean="0">
                <a:latin typeface="Comic Sans MS" pitchFamily="66" charset="0"/>
              </a:rPr>
              <a:t>1) рибосомы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2) хлоропласты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3) митохондрии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4) плазматическая мембрана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5) целлюлозная клеточная стенка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6) вакуоли с клеточным соком</a:t>
            </a:r>
            <a:endParaRPr lang="ru-RU" sz="3200" b="1" i="1" dirty="0">
              <a:latin typeface="Comic Sans MS" pitchFamily="66" charset="0"/>
            </a:endParaRPr>
          </a:p>
        </p:txBody>
      </p:sp>
      <p:pic>
        <p:nvPicPr>
          <p:cNvPr id="3074" name="Picture 2" descr="D:\для школы\Алёна\Алёна К\Флип и презен\карт\bloknot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52320" y="5085184"/>
            <a:ext cx="1276350" cy="1143000"/>
          </a:xfrm>
          <a:prstGeom prst="rect">
            <a:avLst/>
          </a:prstGeom>
          <a:noFill/>
        </p:spPr>
      </p:pic>
      <p:pic>
        <p:nvPicPr>
          <p:cNvPr id="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285992"/>
            <a:ext cx="428596" cy="428596"/>
          </a:xfrm>
          <a:prstGeom prst="rect">
            <a:avLst/>
          </a:prstGeom>
          <a:noFill/>
        </p:spPr>
      </p:pic>
      <p:pic>
        <p:nvPicPr>
          <p:cNvPr id="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1785926"/>
            <a:ext cx="428628" cy="428628"/>
          </a:xfrm>
          <a:prstGeom prst="rect">
            <a:avLst/>
          </a:prstGeom>
          <a:noFill/>
        </p:spPr>
      </p:pic>
      <p:pic>
        <p:nvPicPr>
          <p:cNvPr id="7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2786058"/>
            <a:ext cx="428628" cy="428628"/>
          </a:xfrm>
          <a:prstGeom prst="rect">
            <a:avLst/>
          </a:prstGeom>
          <a:noFill/>
        </p:spPr>
      </p:pic>
      <p:pic>
        <p:nvPicPr>
          <p:cNvPr id="8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3214686"/>
            <a:ext cx="428628" cy="428628"/>
          </a:xfrm>
          <a:prstGeom prst="rect">
            <a:avLst/>
          </a:prstGeom>
          <a:noFill/>
        </p:spPr>
      </p:pic>
      <p:pic>
        <p:nvPicPr>
          <p:cNvPr id="9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01024" y="3786190"/>
            <a:ext cx="428596" cy="428596"/>
          </a:xfrm>
          <a:prstGeom prst="rect">
            <a:avLst/>
          </a:prstGeom>
          <a:noFill/>
        </p:spPr>
      </p:pic>
      <p:pic>
        <p:nvPicPr>
          <p:cNvPr id="10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58082" y="4286256"/>
            <a:ext cx="428596" cy="42859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285728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клетке растений в отличии от клетки животных, имеются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162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Comic Sans MS" pitchFamily="66" charset="0"/>
              </a:rPr>
              <a:t>  А) расположены на гранулярной ЭПС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Б) синтез белка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В) фотосинтез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Г) состоят из двух субъединиц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Д) состоят из гран с </a:t>
            </a:r>
            <a:r>
              <a:rPr lang="ru-RU" sz="3200" b="1" i="1" dirty="0" err="1" smtClean="0">
                <a:latin typeface="Comic Sans MS" pitchFamily="66" charset="0"/>
              </a:rPr>
              <a:t>тилакоидами</a:t>
            </a:r>
            <a:r>
              <a:rPr lang="ru-RU" sz="3200" b="1" i="1" dirty="0" smtClean="0">
                <a:latin typeface="Comic Sans MS" pitchFamily="66" charset="0"/>
              </a:rPr>
              <a:t>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Е) образуют </a:t>
            </a:r>
            <a:r>
              <a:rPr lang="ru-RU" sz="3200" b="1" i="1" dirty="0" err="1" smtClean="0">
                <a:latin typeface="Comic Sans MS" pitchFamily="66" charset="0"/>
              </a:rPr>
              <a:t>полисому</a:t>
            </a:r>
            <a:r>
              <a:rPr lang="ru-RU" sz="3200" b="1" i="1" dirty="0" smtClean="0">
                <a:latin typeface="Comic Sans MS" pitchFamily="66" charset="0"/>
              </a:rPr>
              <a:t> </a:t>
            </a:r>
            <a:endParaRPr lang="ru-RU" sz="3200" b="1" i="1" dirty="0">
              <a:latin typeface="Comic Sans MS" pitchFamily="66" charset="0"/>
            </a:endParaRPr>
          </a:p>
        </p:txBody>
      </p:sp>
      <p:pic>
        <p:nvPicPr>
          <p:cNvPr id="4" name="Picture 2" descr="D:\для школы\Алёна\Алёна К\Флип и презен\карт\97313450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373216"/>
            <a:ext cx="1073274" cy="11906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соответствие между органоидами клеток и их функциями 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1) рибосомы: 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 хлоропласты: 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857232"/>
            <a:ext cx="13179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а,б,г,е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в,д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628801"/>
            <a:ext cx="8064896" cy="4176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>
                <a:latin typeface="Comic Sans MS" pitchFamily="66" charset="0"/>
              </a:rPr>
              <a:t>ТИП РАЗМНОЖЕНИЯ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1)половое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2)бесполое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/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ПРОЦЕСС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А) участвует всегда один организм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Б) в размножении участвуют гаметы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В) как правило, организм развивается из клетки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Г) клетки размножаются путем митоза </a:t>
            </a:r>
            <a:endParaRPr lang="ru-RU" sz="2800" b="1" i="1" dirty="0">
              <a:latin typeface="Comic Sans MS" pitchFamily="66" charset="0"/>
            </a:endParaRPr>
          </a:p>
        </p:txBody>
      </p:sp>
      <p:pic>
        <p:nvPicPr>
          <p:cNvPr id="4098" name="Picture 2" descr="D:\для школы\Алёна\Алёна К\Флип и презен\карт\49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49319" y="5445224"/>
            <a:ext cx="1694681" cy="11727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2000240"/>
            <a:ext cx="71045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Comic Sans MS" pitchFamily="66" charset="0"/>
              </a:rPr>
              <a:t>б,в</a:t>
            </a:r>
            <a:endParaRPr lang="ru-RU" sz="28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28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2800" b="1" i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,г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0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Соотнесите процессы, происходящие при размножении организмов с типом размножения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latin typeface="Comic Sans MS" pitchFamily="66" charset="0"/>
              </a:rPr>
              <a:t>  А) включает растения, некоторые бактерии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Б) поглощает готовые органические вещества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В) поглощает неорганические вещества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Г) включает животных </a:t>
            </a:r>
            <a:endParaRPr lang="ru-RU" sz="2800" b="1" i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2800" b="1" i="1" dirty="0" smtClean="0">
                <a:latin typeface="Comic Sans MS" pitchFamily="66" charset="0"/>
              </a:rPr>
              <a:t>  Д) аккумулирует солнечную энергию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Е) источник энергии – животная и растительная пища </a:t>
            </a:r>
            <a:endParaRPr lang="ru-RU" sz="2800" b="1" i="1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1420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Установите соответствие между особенностями обитателей биогеоценоза и их принадлежностью к функциональной группе – (1) продуценты либо (2) </a:t>
            </a:r>
            <a:r>
              <a:rPr lang="ru-RU" sz="2800" dirty="0" err="1" smtClean="0">
                <a:solidFill>
                  <a:srgbClr val="0070C0"/>
                </a:solidFill>
              </a:rPr>
              <a:t>консументы</a:t>
            </a:r>
            <a:r>
              <a:rPr lang="ru-RU" sz="2800" dirty="0" smtClean="0">
                <a:solidFill>
                  <a:srgbClr val="0070C0"/>
                </a:solidFill>
              </a:rPr>
              <a:t>: 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123" name="Picture 3" descr="D:\для школы\Алёна\Алёна К\Флип и презен\карт\70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72400" y="5589240"/>
            <a:ext cx="733425" cy="9048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2571744"/>
            <a:ext cx="4443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4286256"/>
            <a:ext cx="412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3857628"/>
            <a:ext cx="4443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43834" y="4786322"/>
            <a:ext cx="4443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3429000"/>
            <a:ext cx="412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5643578"/>
            <a:ext cx="4122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72102" y="1989116"/>
            <a:ext cx="7488832" cy="4032448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3200" b="1" i="1" dirty="0" smtClean="0"/>
              <a:t>    1) род Паслён </a:t>
            </a:r>
            <a:br>
              <a:rPr lang="ru-RU" sz="3200" b="1" i="1" dirty="0" smtClean="0"/>
            </a:br>
            <a:r>
              <a:rPr lang="ru-RU" sz="3200" b="1" i="1" dirty="0" smtClean="0"/>
              <a:t>2) класс Двудольные </a:t>
            </a:r>
            <a:br>
              <a:rPr lang="ru-RU" sz="3200" b="1" i="1" dirty="0" smtClean="0"/>
            </a:br>
            <a:r>
              <a:rPr lang="ru-RU" sz="3200" b="1" i="1" dirty="0" smtClean="0"/>
              <a:t>3) семейство Паслёновые </a:t>
            </a:r>
            <a:br>
              <a:rPr lang="ru-RU" sz="3200" b="1" i="1" dirty="0" smtClean="0"/>
            </a:br>
            <a:r>
              <a:rPr lang="ru-RU" sz="3200" b="1" i="1" dirty="0" smtClean="0"/>
              <a:t>4) отдел Покрытосеменные </a:t>
            </a:r>
            <a:br>
              <a:rPr lang="ru-RU" sz="3200" b="1" i="1" dirty="0" smtClean="0"/>
            </a:br>
            <a:r>
              <a:rPr lang="ru-RU" sz="3200" b="1" i="1" dirty="0" smtClean="0"/>
              <a:t>5) вид Паслён чёрный </a:t>
            </a:r>
            <a:br>
              <a:rPr lang="ru-RU" sz="3200" b="1" i="1" dirty="0" smtClean="0"/>
            </a:br>
            <a:r>
              <a:rPr lang="ru-RU" sz="3200" b="1" i="1" dirty="0" smtClean="0"/>
              <a:t>6) царство Растения</a:t>
            </a:r>
          </a:p>
          <a:p>
            <a:pPr marL="624078" indent="-514350">
              <a:buAutoNum type="arabicParenR"/>
            </a:pPr>
            <a:endParaRPr lang="ru-RU" sz="3200" b="1" dirty="0" smtClean="0"/>
          </a:p>
          <a:p>
            <a:pPr>
              <a:buNone/>
            </a:pPr>
            <a:endParaRPr lang="ru-RU" sz="3200" b="1" dirty="0"/>
          </a:p>
        </p:txBody>
      </p:sp>
      <p:pic>
        <p:nvPicPr>
          <p:cNvPr id="7170" name="Picture 2" descr="http://im8-tub-kz.yandex.net/i?id=103772918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718463"/>
            <a:ext cx="1067941" cy="16514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последовательность, отражающую систематическое положение вида Паслён чёрный в классификации растений, начиная с наименьшей группы</a:t>
            </a:r>
            <a:endParaRPr lang="ru-RU" sz="2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857760"/>
            <a:ext cx="81808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Паслён чёрный </a:t>
            </a:r>
            <a:endPara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 Паслён </a:t>
            </a:r>
            <a:endPara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семейство Паслёновые </a:t>
            </a:r>
            <a:endPara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 Двудольные </a:t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отдел Покрытосеменные </a:t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царство Растения 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916832"/>
            <a:ext cx="8435280" cy="45365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Comic Sans MS" pitchFamily="66" charset="0"/>
              </a:rPr>
              <a:t>  1) Выведение оплодотворенных яиц из организма червя в кишечник крупного рогатого скота, а затем наружу. </a:t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b="1" i="1" dirty="0" smtClean="0">
                <a:latin typeface="Comic Sans MS" pitchFamily="66" charset="0"/>
              </a:rPr>
              <a:t>2) Прикрепление личинок к водным растениям и превращение их в цисты. </a:t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b="1" i="1" dirty="0" smtClean="0">
                <a:latin typeface="Comic Sans MS" pitchFamily="66" charset="0"/>
              </a:rPr>
              <a:t>3) </a:t>
            </a:r>
            <a:r>
              <a:rPr lang="ru-RU" b="1" i="1" dirty="0" err="1" smtClean="0">
                <a:latin typeface="Comic Sans MS" pitchFamily="66" charset="0"/>
              </a:rPr>
              <a:t>Вылупление</a:t>
            </a:r>
            <a:r>
              <a:rPr lang="ru-RU" b="1" i="1" dirty="0" smtClean="0">
                <a:latin typeface="Comic Sans MS" pitchFamily="66" charset="0"/>
              </a:rPr>
              <a:t> из яиц в воде микроскопических личинок, покрытых ресничками. </a:t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b="1" i="1" dirty="0" smtClean="0">
                <a:latin typeface="Comic Sans MS" pitchFamily="66" charset="0"/>
              </a:rPr>
              <a:t>4) Попадание цист в кишечник крупного рогатого скота. </a:t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b="1" i="1" dirty="0" smtClean="0">
                <a:latin typeface="Comic Sans MS" pitchFamily="66" charset="0"/>
              </a:rPr>
              <a:t>5) Внедрение личинок в организм улиток, рост и размножение личинок в этом организме. </a:t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b="1" i="1" dirty="0" smtClean="0">
                <a:latin typeface="Comic Sans MS" pitchFamily="66" charset="0"/>
              </a:rPr>
              <a:t>6) Выход личинок из организма промежуточного хозяина в воду.</a:t>
            </a:r>
            <a:endParaRPr lang="ru-RU" b="1" i="1" dirty="0">
              <a:latin typeface="Comic Sans MS" pitchFamily="66" charset="0"/>
            </a:endParaRPr>
          </a:p>
        </p:txBody>
      </p:sp>
      <p:pic>
        <p:nvPicPr>
          <p:cNvPr id="6145" name="Picture 1" descr="D:\для школы\Алёна\Алёна К\Флип и презен\карт\857247609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5589240"/>
            <a:ext cx="1066800" cy="10001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последовательность этапов развития печеночного сосальщика, начиная с оплодотворенного яйца.</a:t>
            </a:r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45075" y="1142984"/>
            <a:ext cx="30989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1,3,5,6,2,4.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D:\для школы\Алёна\Алёна К\Флип и презен\карт\2062937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995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14346" y="1571612"/>
            <a:ext cx="8291264" cy="4827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latin typeface="Comic Sans MS" pitchFamily="66" charset="0"/>
              </a:rPr>
              <a:t>1) сердце трёхкамерное без перегородки в желудочке,</a:t>
            </a:r>
            <a:br>
              <a:rPr lang="ru-RU" sz="2000" b="1" i="1" dirty="0" smtClean="0">
                <a:latin typeface="Comic Sans MS" pitchFamily="66" charset="0"/>
              </a:rPr>
            </a:br>
            <a:r>
              <a:rPr lang="ru-RU" sz="2000" b="1" i="1" dirty="0" smtClean="0">
                <a:latin typeface="Comic Sans MS" pitchFamily="66" charset="0"/>
              </a:rPr>
              <a:t>2) сердце трёхкамерное с неполной перегородкой в желудочке, </a:t>
            </a:r>
            <a:br>
              <a:rPr lang="ru-RU" sz="2000" b="1" i="1" dirty="0" smtClean="0">
                <a:latin typeface="Comic Sans MS" pitchFamily="66" charset="0"/>
              </a:rPr>
            </a:br>
            <a:r>
              <a:rPr lang="ru-RU" sz="2000" b="1" i="1" dirty="0" smtClean="0">
                <a:latin typeface="Comic Sans MS" pitchFamily="66" charset="0"/>
              </a:rPr>
              <a:t>3) один круг кровообращения, </a:t>
            </a:r>
            <a:br>
              <a:rPr lang="ru-RU" sz="2000" b="1" i="1" dirty="0" smtClean="0">
                <a:latin typeface="Comic Sans MS" pitchFamily="66" charset="0"/>
              </a:rPr>
            </a:br>
            <a:r>
              <a:rPr lang="ru-RU" sz="2000" b="1" i="1" dirty="0" smtClean="0">
                <a:latin typeface="Comic Sans MS" pitchFamily="66" charset="0"/>
              </a:rPr>
              <a:t>4) два круга кровообращения, </a:t>
            </a:r>
            <a:br>
              <a:rPr lang="ru-RU" sz="2000" b="1" i="1" dirty="0" smtClean="0">
                <a:latin typeface="Comic Sans MS" pitchFamily="66" charset="0"/>
              </a:rPr>
            </a:br>
            <a:r>
              <a:rPr lang="ru-RU" sz="2000" b="1" i="1" dirty="0" smtClean="0">
                <a:latin typeface="Comic Sans MS" pitchFamily="66" charset="0"/>
              </a:rPr>
              <a:t>5) на всех стадиях развития дышат с помощью лёгких, </a:t>
            </a:r>
            <a:br>
              <a:rPr lang="ru-RU" sz="2000" b="1" i="1" dirty="0" smtClean="0">
                <a:latin typeface="Comic Sans MS" pitchFamily="66" charset="0"/>
              </a:rPr>
            </a:br>
            <a:r>
              <a:rPr lang="ru-RU" sz="2000" b="1" i="1" dirty="0" smtClean="0">
                <a:latin typeface="Comic Sans MS" pitchFamily="66" charset="0"/>
              </a:rPr>
              <a:t>6) на стадии взрослого животного дышат с помощью лёгких и кожи.</a:t>
            </a:r>
            <a:endParaRPr lang="ru-RU" sz="2000" b="1" i="1" dirty="0">
              <a:latin typeface="Comic Sans MS" pitchFamily="66" charset="0"/>
            </a:endParaRPr>
          </a:p>
        </p:txBody>
      </p:sp>
      <p:pic>
        <p:nvPicPr>
          <p:cNvPr id="2050" name="Picture 2" descr="D:\для школы\Алёна\Алёна К\Флип и презен\карт\40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6296" y="5733256"/>
            <a:ext cx="1219200" cy="714375"/>
          </a:xfrm>
          <a:prstGeom prst="rect">
            <a:avLst/>
          </a:prstGeom>
          <a:noFill/>
        </p:spPr>
      </p:pic>
      <p:pic>
        <p:nvPicPr>
          <p:cNvPr id="1026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2357430"/>
            <a:ext cx="428596" cy="428596"/>
          </a:xfrm>
          <a:prstGeom prst="rect">
            <a:avLst/>
          </a:prstGeom>
          <a:noFill/>
        </p:spPr>
      </p:pic>
      <p:pic>
        <p:nvPicPr>
          <p:cNvPr id="1027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30" y="2714620"/>
            <a:ext cx="428628" cy="428628"/>
          </a:xfrm>
          <a:prstGeom prst="rect">
            <a:avLst/>
          </a:prstGeom>
          <a:noFill/>
        </p:spPr>
      </p:pic>
      <p:pic>
        <p:nvPicPr>
          <p:cNvPr id="11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3214686"/>
            <a:ext cx="428628" cy="428628"/>
          </a:xfrm>
          <a:prstGeom prst="rect">
            <a:avLst/>
          </a:prstGeom>
          <a:noFill/>
        </p:spPr>
      </p:pic>
      <p:pic>
        <p:nvPicPr>
          <p:cNvPr id="12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4357694"/>
            <a:ext cx="428596" cy="428596"/>
          </a:xfrm>
          <a:prstGeom prst="rect">
            <a:avLst/>
          </a:prstGeom>
          <a:noFill/>
        </p:spPr>
      </p:pic>
      <p:pic>
        <p:nvPicPr>
          <p:cNvPr id="1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3643314"/>
            <a:ext cx="428596" cy="428596"/>
          </a:xfrm>
          <a:prstGeom prst="rect">
            <a:avLst/>
          </a:prstGeom>
          <a:noFill/>
        </p:spPr>
      </p:pic>
      <p:pic>
        <p:nvPicPr>
          <p:cNvPr id="1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58082" y="3929066"/>
            <a:ext cx="428628" cy="428628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Каковы особенности органов кровообращения и дыхания земноводных? 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latin typeface="Comic Sans MS" pitchFamily="66" charset="0"/>
              </a:rPr>
              <a:t>  </a:t>
            </a:r>
            <a:r>
              <a:rPr lang="ru-RU" sz="3600" b="1" i="1" dirty="0" smtClean="0">
                <a:latin typeface="Comic Sans MS" pitchFamily="66" charset="0"/>
              </a:rPr>
              <a:t>1. акулы </a:t>
            </a:r>
            <a:br>
              <a:rPr lang="ru-RU" sz="3600" b="1" i="1" dirty="0" smtClean="0">
                <a:latin typeface="Comic Sans MS" pitchFamily="66" charset="0"/>
              </a:rPr>
            </a:br>
            <a:r>
              <a:rPr lang="ru-RU" sz="3600" b="1" i="1" dirty="0" smtClean="0">
                <a:latin typeface="Comic Sans MS" pitchFamily="66" charset="0"/>
              </a:rPr>
              <a:t>2. осетры </a:t>
            </a:r>
            <a:br>
              <a:rPr lang="ru-RU" sz="3600" b="1" i="1" dirty="0" smtClean="0">
                <a:latin typeface="Comic Sans MS" pitchFamily="66" charset="0"/>
              </a:rPr>
            </a:br>
            <a:r>
              <a:rPr lang="ru-RU" sz="3600" b="1" i="1" dirty="0" smtClean="0">
                <a:latin typeface="Comic Sans MS" pitchFamily="66" charset="0"/>
              </a:rPr>
              <a:t>3. стерляди </a:t>
            </a:r>
            <a:br>
              <a:rPr lang="ru-RU" sz="3600" b="1" i="1" dirty="0" smtClean="0">
                <a:latin typeface="Comic Sans MS" pitchFamily="66" charset="0"/>
              </a:rPr>
            </a:br>
            <a:r>
              <a:rPr lang="ru-RU" sz="3600" b="1" i="1" dirty="0" smtClean="0">
                <a:latin typeface="Comic Sans MS" pitchFamily="66" charset="0"/>
              </a:rPr>
              <a:t>4. скаты </a:t>
            </a:r>
            <a:br>
              <a:rPr lang="ru-RU" sz="3600" b="1" i="1" dirty="0" smtClean="0">
                <a:latin typeface="Comic Sans MS" pitchFamily="66" charset="0"/>
              </a:rPr>
            </a:br>
            <a:r>
              <a:rPr lang="ru-RU" sz="3600" b="1" i="1" dirty="0" smtClean="0">
                <a:latin typeface="Comic Sans MS" pitchFamily="66" charset="0"/>
              </a:rPr>
              <a:t>5. ланцетники </a:t>
            </a:r>
            <a:br>
              <a:rPr lang="ru-RU" sz="3600" b="1" i="1" dirty="0" smtClean="0">
                <a:latin typeface="Comic Sans MS" pitchFamily="66" charset="0"/>
              </a:rPr>
            </a:br>
            <a:r>
              <a:rPr lang="ru-RU" sz="3600" b="1" i="1" dirty="0" smtClean="0">
                <a:latin typeface="Comic Sans MS" pitchFamily="66" charset="0"/>
              </a:rPr>
              <a:t>6. сазаны</a:t>
            </a:r>
            <a:r>
              <a:rPr lang="ru-RU" sz="3600" b="1" dirty="0" smtClean="0">
                <a:solidFill>
                  <a:srgbClr val="FF0000"/>
                </a:solidFill>
              </a:rPr>
              <a:t> 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для школы\Алёна\Алёна К\Флип и презен\карт\96291583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933056"/>
            <a:ext cx="2420466" cy="1916410"/>
          </a:xfrm>
          <a:prstGeom prst="rect">
            <a:avLst/>
          </a:prstGeom>
          <a:noFill/>
        </p:spPr>
      </p:pic>
      <p:pic>
        <p:nvPicPr>
          <p:cNvPr id="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143116"/>
            <a:ext cx="428596" cy="428596"/>
          </a:xfrm>
          <a:prstGeom prst="rect">
            <a:avLst/>
          </a:prstGeom>
          <a:noFill/>
        </p:spPr>
      </p:pic>
      <p:pic>
        <p:nvPicPr>
          <p:cNvPr id="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1643050"/>
            <a:ext cx="428628" cy="428628"/>
          </a:xfrm>
          <a:prstGeom prst="rect">
            <a:avLst/>
          </a:prstGeom>
          <a:noFill/>
        </p:spPr>
      </p:pic>
      <p:pic>
        <p:nvPicPr>
          <p:cNvPr id="7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2714620"/>
            <a:ext cx="428596" cy="428596"/>
          </a:xfrm>
          <a:prstGeom prst="rect">
            <a:avLst/>
          </a:prstGeom>
          <a:noFill/>
        </p:spPr>
      </p:pic>
      <p:pic>
        <p:nvPicPr>
          <p:cNvPr id="8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3286124"/>
            <a:ext cx="428628" cy="428628"/>
          </a:xfrm>
          <a:prstGeom prst="rect">
            <a:avLst/>
          </a:prstGeom>
          <a:noFill/>
        </p:spPr>
      </p:pic>
      <p:pic>
        <p:nvPicPr>
          <p:cNvPr id="9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3786190"/>
            <a:ext cx="428628" cy="428628"/>
          </a:xfrm>
          <a:prstGeom prst="rect">
            <a:avLst/>
          </a:prstGeom>
          <a:noFill/>
        </p:spPr>
      </p:pic>
      <p:pic>
        <p:nvPicPr>
          <p:cNvPr id="10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4357694"/>
            <a:ext cx="428596" cy="42859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костным рыбам относятся: 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</a:t>
            </a:r>
            <a:r>
              <a:rPr lang="ru-RU" sz="2400" b="1" i="1" dirty="0" smtClean="0">
                <a:latin typeface="Comic Sans MS" pitchFamily="66" charset="0"/>
              </a:rPr>
              <a:t>1) появление новых засухоустойчивых сортов растений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2) возникновение новых видов в изменившихся условиях среды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3) выведение высокопродуктивных пород крупного рогатого скота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4) формирование новых приспособлений к жизни в изменившихся условиях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5) сохранение старых видов в стабильных условиях обитания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6) получение высокопродуктивных бройлерных кур</a:t>
            </a:r>
            <a:endParaRPr lang="ru-RU" sz="2400" b="1" i="1" dirty="0">
              <a:latin typeface="Comic Sans MS" pitchFamily="66" charset="0"/>
            </a:endParaRPr>
          </a:p>
        </p:txBody>
      </p:sp>
      <p:pic>
        <p:nvPicPr>
          <p:cNvPr id="4099" name="Picture 3" descr="D:\для школы\Алёна\Алёна К\Флип и презен\карт\53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543180"/>
            <a:ext cx="1314820" cy="1314820"/>
          </a:xfrm>
          <a:prstGeom prst="rect">
            <a:avLst/>
          </a:prstGeom>
          <a:noFill/>
        </p:spPr>
      </p:pic>
      <p:pic>
        <p:nvPicPr>
          <p:cNvPr id="5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710" y="2285992"/>
            <a:ext cx="428596" cy="428596"/>
          </a:xfrm>
          <a:prstGeom prst="rect">
            <a:avLst/>
          </a:prstGeom>
          <a:noFill/>
        </p:spPr>
      </p:pic>
      <p:pic>
        <p:nvPicPr>
          <p:cNvPr id="6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34" y="1571612"/>
            <a:ext cx="428628" cy="428628"/>
          </a:xfrm>
          <a:prstGeom prst="rect">
            <a:avLst/>
          </a:prstGeom>
          <a:noFill/>
        </p:spPr>
      </p:pic>
      <p:pic>
        <p:nvPicPr>
          <p:cNvPr id="7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29652" y="3000372"/>
            <a:ext cx="428628" cy="428628"/>
          </a:xfrm>
          <a:prstGeom prst="rect">
            <a:avLst/>
          </a:prstGeom>
          <a:noFill/>
        </p:spPr>
      </p:pic>
      <p:pic>
        <p:nvPicPr>
          <p:cNvPr id="8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29652" y="3786190"/>
            <a:ext cx="428596" cy="428596"/>
          </a:xfrm>
          <a:prstGeom prst="rect">
            <a:avLst/>
          </a:prstGeom>
          <a:noFill/>
        </p:spPr>
      </p:pic>
      <p:pic>
        <p:nvPicPr>
          <p:cNvPr id="9" name="Picture 2" descr="C:\Users\1\Desktop\11416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1090" y="4500570"/>
            <a:ext cx="428596" cy="428596"/>
          </a:xfrm>
          <a:prstGeom prst="rect">
            <a:avLst/>
          </a:prstGeom>
          <a:noFill/>
        </p:spPr>
      </p:pic>
      <p:pic>
        <p:nvPicPr>
          <p:cNvPr id="10" name="Picture 3" descr="C:\Users\1\Desktop\Cross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01090" y="5143512"/>
            <a:ext cx="428628" cy="42862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" y="0"/>
            <a:ext cx="9144000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Результатом эволюции является</a:t>
            </a:r>
            <a:r>
              <a:rPr lang="ru-RU" sz="5400" dirty="0" smtClean="0">
                <a:solidFill>
                  <a:srgbClr val="0070C0"/>
                </a:solidFill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090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200" b="1" i="1" dirty="0" smtClean="0">
                <a:latin typeface="Comic Sans MS" pitchFamily="66" charset="0"/>
              </a:rPr>
              <a:t>А) расположены на гранулярной ЭПС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Б) синтез белка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В) фотосинтез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Г) состоят из двух субъединиц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Д) состоят из гран с </a:t>
            </a:r>
            <a:r>
              <a:rPr lang="ru-RU" sz="3200" b="1" i="1" dirty="0" err="1" smtClean="0">
                <a:latin typeface="Comic Sans MS" pitchFamily="66" charset="0"/>
              </a:rPr>
              <a:t>тилакоидами</a:t>
            </a:r>
            <a:r>
              <a:rPr lang="ru-RU" sz="3200" b="1" i="1" dirty="0" smtClean="0">
                <a:latin typeface="Comic Sans MS" pitchFamily="66" charset="0"/>
              </a:rPr>
              <a:t>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Е) образуют </a:t>
            </a:r>
            <a:r>
              <a:rPr lang="ru-RU" sz="3200" b="1" i="1" dirty="0" err="1" smtClean="0">
                <a:latin typeface="Comic Sans MS" pitchFamily="66" charset="0"/>
              </a:rPr>
              <a:t>полисому</a:t>
            </a:r>
            <a:r>
              <a:rPr lang="ru-RU" sz="3200" b="1" i="1" dirty="0" smtClean="0">
                <a:latin typeface="Comic Sans MS" pitchFamily="66" charset="0"/>
              </a:rPr>
              <a:t> </a:t>
            </a:r>
            <a:r>
              <a:rPr lang="ru-RU" b="1" i="1" dirty="0" smtClean="0">
                <a:latin typeface="Comic Sans MS" pitchFamily="66" charset="0"/>
              </a:rPr>
              <a:t/>
            </a:r>
            <a:br>
              <a:rPr lang="ru-RU" b="1" i="1" dirty="0" smtClean="0"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</a:t>
            </a:r>
            <a:endParaRPr lang="ru-RU" dirty="0"/>
          </a:p>
        </p:txBody>
      </p:sp>
      <p:pic>
        <p:nvPicPr>
          <p:cNvPr id="5122" name="Picture 2" descr="D:\для школы\Алёна\Алёна К\Флип и презен\карт\707686352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941167"/>
            <a:ext cx="1863080" cy="12731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00760" y="1000108"/>
            <a:ext cx="13179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а,б,г,е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1428736"/>
            <a:ext cx="18573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в,д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24395" y="0"/>
            <a:ext cx="936839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соответствие между органоидами клеток и их функциями </a:t>
            </a:r>
            <a:b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1) рибосомы :</a:t>
            </a:r>
            <a:b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 хлоропласты: 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306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Comic Sans MS" pitchFamily="66" charset="0"/>
              </a:rPr>
              <a:t>  А) возбуждение зрительных рецепторов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Б) передача импульсов в зрительную зону коры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В) передача импульсов к мышцам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Г) анализ и синтез сигнала в коре мозга </a:t>
            </a:r>
            <a:br>
              <a:rPr lang="ru-RU" sz="3200" b="1" i="1" dirty="0" smtClean="0">
                <a:latin typeface="Comic Sans MS" pitchFamily="66" charset="0"/>
              </a:rPr>
            </a:br>
            <a:r>
              <a:rPr lang="ru-RU" sz="3200" b="1" i="1" dirty="0" smtClean="0">
                <a:latin typeface="Comic Sans MS" pitchFamily="66" charset="0"/>
              </a:rPr>
              <a:t>Д) захват жертвы</a:t>
            </a:r>
            <a:endParaRPr lang="ru-RU" sz="3200" b="1" i="1" dirty="0">
              <a:latin typeface="Comic Sans MS" pitchFamily="66" charset="0"/>
            </a:endParaRPr>
          </a:p>
        </p:txBody>
      </p:sp>
      <p:pic>
        <p:nvPicPr>
          <p:cNvPr id="6146" name="Picture 2" descr="D:\для школы\Алёна\Алёна К\Флип и презен\карт\029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6326" y="4797152"/>
            <a:ext cx="1305018" cy="1740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72330" y="857232"/>
            <a:ext cx="1872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а,б,г,в,д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какой последовательности происходят процессы в организме у волка, охотящегося на зайца ?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latin typeface="Comic Sans MS" pitchFamily="66" charset="0"/>
              </a:rPr>
              <a:t>СТРОЕНИЕ ОРГАНОИДА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A) </a:t>
            </a:r>
            <a:r>
              <a:rPr lang="ru-RU" sz="2800" b="1" i="1" dirty="0" err="1" smtClean="0">
                <a:latin typeface="Comic Sans MS" pitchFamily="66" charset="0"/>
              </a:rPr>
              <a:t>двумембранный</a:t>
            </a:r>
            <a:r>
              <a:rPr lang="ru-RU" sz="2800" b="1" i="1" dirty="0" smtClean="0">
                <a:latin typeface="Comic Sans MS" pitchFamily="66" charset="0"/>
              </a:rPr>
              <a:t> органоид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Б) есть собственная ДНК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B) имеет секреторный аппарат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Г) состоит из мембраны, пузырьков, цистерн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Д) состоит из </a:t>
            </a:r>
            <a:r>
              <a:rPr lang="ru-RU" sz="2800" b="1" i="1" dirty="0" err="1" smtClean="0">
                <a:latin typeface="Comic Sans MS" pitchFamily="66" charset="0"/>
              </a:rPr>
              <a:t>тилакоидов</a:t>
            </a:r>
            <a:r>
              <a:rPr lang="ru-RU" sz="2800" b="1" i="1" dirty="0" smtClean="0">
                <a:latin typeface="Comic Sans MS" pitchFamily="66" charset="0"/>
              </a:rPr>
              <a:t> гран и стромы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Е) </a:t>
            </a:r>
            <a:r>
              <a:rPr lang="ru-RU" sz="2800" b="1" i="1" dirty="0" err="1" smtClean="0">
                <a:latin typeface="Comic Sans MS" pitchFamily="66" charset="0"/>
              </a:rPr>
              <a:t>одномембранный</a:t>
            </a:r>
            <a:r>
              <a:rPr lang="ru-RU" sz="2800" b="1" i="1" dirty="0" smtClean="0">
                <a:latin typeface="Comic Sans MS" pitchFamily="66" charset="0"/>
              </a:rPr>
              <a:t> органоид </a:t>
            </a:r>
            <a:br>
              <a:rPr lang="ru-RU" sz="2800" b="1" i="1" dirty="0" smtClean="0">
                <a:latin typeface="Comic Sans MS" pitchFamily="66" charset="0"/>
              </a:rPr>
            </a:br>
            <a:endParaRPr lang="ru-RU" sz="2800" b="1" i="1" dirty="0">
              <a:latin typeface="Comic Sans MS" pitchFamily="66" charset="0"/>
            </a:endParaRPr>
          </a:p>
        </p:txBody>
      </p:sp>
      <p:pic>
        <p:nvPicPr>
          <p:cNvPr id="4" name="Picture 3" descr="D:\для школы\Алёна\Алёна К\Флип и презен\карт\53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428" y="5013176"/>
            <a:ext cx="1600572" cy="16005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4929198"/>
            <a:ext cx="4086375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i="1" dirty="0" smtClean="0">
                <a:latin typeface="Comic Sans MS" pitchFamily="66" charset="0"/>
              </a:rPr>
              <a:t>ОРГАНОИД 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1) хлоропласт:  </a:t>
            </a:r>
            <a:br>
              <a:rPr lang="ru-RU" sz="2800" b="1" i="1" dirty="0" smtClean="0">
                <a:latin typeface="Comic Sans MS" pitchFamily="66" charset="0"/>
              </a:rPr>
            </a:br>
            <a:r>
              <a:rPr lang="ru-RU" sz="2800" b="1" i="1" dirty="0" smtClean="0">
                <a:latin typeface="Comic Sans MS" pitchFamily="66" charset="0"/>
              </a:rPr>
              <a:t>2) аппарат </a:t>
            </a:r>
            <a:r>
              <a:rPr lang="ru-RU" sz="2800" b="1" i="1" dirty="0" err="1" smtClean="0">
                <a:latin typeface="Comic Sans MS" pitchFamily="66" charset="0"/>
              </a:rPr>
              <a:t>Гольджи</a:t>
            </a:r>
            <a:r>
              <a:rPr lang="ru-RU" sz="2800" b="1" i="1" dirty="0" smtClean="0">
                <a:latin typeface="Comic Sans MS" pitchFamily="66" charset="0"/>
              </a:rPr>
              <a:t>: 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5572140"/>
            <a:ext cx="150019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а,б,д</a:t>
            </a:r>
            <a:r>
              <a:rPr lang="ru-RU" sz="32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    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6000768"/>
            <a:ext cx="12041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,г,е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соответствие между строением органоида клетки и органоидом. 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81328"/>
            <a:ext cx="8363272" cy="51160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Comic Sans MS" pitchFamily="66" charset="0"/>
              </a:rPr>
              <a:t>ЭВОЛЮЦИОННЫЕ ИЗМЕНЕНИЯ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A) возникновение семени у растений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Б) возникновение четырёхкамерного сердца хордовых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B) выживаемость бактерий в вечной мерзлоте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Г) утрата пищеварительной системы у цепней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Д) приспособленность растений к опылению ветром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Е) появление копыт у лошадей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НАПРАВЛЕНИЯ ЭВОЛЮЦИИ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1) ароморфоз: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2) идиоадаптация: </a:t>
            </a:r>
            <a:br>
              <a:rPr lang="ru-RU" sz="2400" b="1" i="1" dirty="0" smtClean="0">
                <a:latin typeface="Comic Sans MS" pitchFamily="66" charset="0"/>
              </a:rPr>
            </a:br>
            <a:r>
              <a:rPr lang="ru-RU" sz="2400" b="1" i="1" dirty="0" smtClean="0">
                <a:latin typeface="Comic Sans MS" pitchFamily="66" charset="0"/>
              </a:rPr>
              <a:t>3) общая дегенерация:</a:t>
            </a:r>
            <a:endParaRPr lang="ru-RU" sz="2400" b="1" i="1" dirty="0">
              <a:latin typeface="Comic Sans MS" pitchFamily="66" charset="0"/>
            </a:endParaRPr>
          </a:p>
        </p:txBody>
      </p:sp>
      <p:pic>
        <p:nvPicPr>
          <p:cNvPr id="7170" name="Picture 2" descr="D:\для школы\Алёна\Алёна К\Флип и презен\карт\9b88a5ec32b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9914" y="4653136"/>
            <a:ext cx="1708774" cy="1584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5072074"/>
            <a:ext cx="428628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i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а,б</a:t>
            </a:r>
            <a:endParaRPr lang="ru-RU" sz="2600" b="1" i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         </a:t>
            </a:r>
            <a:r>
              <a:rPr lang="ru-RU" sz="26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в,д,е</a:t>
            </a:r>
            <a:endParaRPr lang="ru-RU" sz="26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            г</a:t>
            </a:r>
            <a:endParaRPr lang="ru-RU" sz="2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Установите соответствие между эволюционными изменениями и главными направлениями эволюционного процесса. 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ля школы\Алёна\Алёна К\Флип и презен\карт\42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143248"/>
            <a:ext cx="1844402" cy="18444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5684" y="357166"/>
            <a:ext cx="64443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 себя</a:t>
            </a:r>
            <a:endParaRPr lang="ru-RU" sz="7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9520" y="1643050"/>
            <a:ext cx="1369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«2»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1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2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13.xml><?xml version="1.0" encoding="utf-8"?>
<a:themeOverride xmlns:a="http://schemas.openxmlformats.org/drawingml/2006/main">
  <a:clrScheme name="Техническая">
    <a:dk1>
      <a:sysClr val="windowText" lastClr="000000"/>
    </a:dk1>
    <a:lt1>
      <a:sysClr val="window" lastClr="FFFFFF"/>
    </a:lt1>
    <a:dk2>
      <a:srgbClr val="3B3B3B"/>
    </a:dk2>
    <a:lt2>
      <a:srgbClr val="D4D2D0"/>
    </a:lt2>
    <a:accent1>
      <a:srgbClr val="6EA0B0"/>
    </a:accent1>
    <a:accent2>
      <a:srgbClr val="CCAF0A"/>
    </a:accent2>
    <a:accent3>
      <a:srgbClr val="8D89A4"/>
    </a:accent3>
    <a:accent4>
      <a:srgbClr val="748560"/>
    </a:accent4>
    <a:accent5>
      <a:srgbClr val="9E9273"/>
    </a:accent5>
    <a:accent6>
      <a:srgbClr val="7E848D"/>
    </a:accent6>
    <a:hlink>
      <a:srgbClr val="00C8C3"/>
    </a:hlink>
    <a:folHlink>
      <a:srgbClr val="A116E0"/>
    </a:folHlink>
  </a:clrScheme>
</a:themeOverride>
</file>

<file path=ppt/theme/themeOverride14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15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16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4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5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6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8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9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163</TotalTime>
  <Words>287</Words>
  <Application>Microsoft Office PowerPoint</Application>
  <PresentationFormat>Экран (4:3)</PresentationFormat>
  <Paragraphs>65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Установите соответствие между особенностями обитателей биогеоценоза и их принадлежностью к функциональной группе – (1) продуценты либо (2) консументы: 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ЕНТ</dc:title>
  <dc:creator>1</dc:creator>
  <cp:lastModifiedBy>Усольцева Э.М-А.</cp:lastModifiedBy>
  <cp:revision>22</cp:revision>
  <dcterms:created xsi:type="dcterms:W3CDTF">2013-07-23T18:31:26Z</dcterms:created>
  <dcterms:modified xsi:type="dcterms:W3CDTF">2013-11-17T12:12:05Z</dcterms:modified>
</cp:coreProperties>
</file>